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23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8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066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0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1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2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5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70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3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54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4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57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054D-294A-45B8-B5B0-D97560974BAA}" type="datetimeFigureOut">
              <a:rPr lang="en-GB" smtClean="0"/>
              <a:t>08/01/2015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B202B-C922-4D8D-979A-14EF6DCA9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539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</a:t>
            </a:r>
            <a:r>
              <a:rPr lang="en-GB" dirty="0" smtClean="0"/>
              <a:t>Data Scientists Will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Save </a:t>
            </a:r>
            <a:r>
              <a:rPr lang="en-GB" dirty="0" smtClean="0"/>
              <a:t>Humanity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Or… the best game of one potato, two potato, ever!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garyshort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629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Bottom Line is, There’s </a:t>
            </a:r>
            <a:r>
              <a:rPr lang="en-GB" dirty="0" smtClean="0">
                <a:solidFill>
                  <a:srgbClr val="FF0000"/>
                </a:solidFill>
              </a:rPr>
              <a:t>Lots of People</a:t>
            </a:r>
            <a:r>
              <a:rPr lang="en-GB" dirty="0" smtClean="0"/>
              <a:t>, There’s Going to be More, And They’re All Going to </a:t>
            </a:r>
            <a:r>
              <a:rPr lang="en-GB" dirty="0" smtClean="0">
                <a:solidFill>
                  <a:srgbClr val="FF0000"/>
                </a:solidFill>
              </a:rPr>
              <a:t>Need Feeding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5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Not Only do They Need Fed, They Need Housed Too</a:t>
            </a:r>
            <a:endParaRPr lang="en-GB" sz="3600" dirty="0"/>
          </a:p>
        </p:txBody>
      </p:sp>
      <p:pic>
        <p:nvPicPr>
          <p:cNvPr id="3074" name="Picture 2" descr="http://www.newark-sherwooddc.gov.uk/media/newarkandsherwood/imagesandfiles/housing/housing%20estate%20bann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39" y="1690688"/>
            <a:ext cx="9457321" cy="48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</a:t>
            </a:r>
            <a:r>
              <a:rPr lang="en-GB" dirty="0" smtClean="0">
                <a:solidFill>
                  <a:srgbClr val="FF0000"/>
                </a:solidFill>
              </a:rPr>
              <a:t>That’s an Issue</a:t>
            </a:r>
            <a:r>
              <a:rPr lang="en-GB" dirty="0" smtClean="0"/>
              <a:t>, because…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2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160" y="203223"/>
            <a:ext cx="9505681" cy="64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at a Time When we Most </a:t>
            </a:r>
            <a:r>
              <a:rPr lang="en-GB" dirty="0" smtClean="0">
                <a:solidFill>
                  <a:srgbClr val="FF0000"/>
                </a:solidFill>
              </a:rPr>
              <a:t>Need Farming Production</a:t>
            </a:r>
            <a:r>
              <a:rPr lang="en-GB" dirty="0" smtClean="0"/>
              <a:t>, We’re </a:t>
            </a:r>
            <a:r>
              <a:rPr lang="en-GB" dirty="0" smtClean="0">
                <a:solidFill>
                  <a:srgbClr val="FF0000"/>
                </a:solidFill>
              </a:rPr>
              <a:t>Selling</a:t>
            </a:r>
            <a:r>
              <a:rPr lang="en-GB" dirty="0" smtClean="0"/>
              <a:t> of Prime </a:t>
            </a:r>
            <a:r>
              <a:rPr lang="en-GB" dirty="0" smtClean="0">
                <a:solidFill>
                  <a:srgbClr val="FF0000"/>
                </a:solidFill>
              </a:rPr>
              <a:t>Farmland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Yes, we really are that dumb. –Ed.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1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Clearly, we Need to </a:t>
            </a:r>
            <a:r>
              <a:rPr lang="en-GB" sz="4800" dirty="0" smtClean="0">
                <a:solidFill>
                  <a:srgbClr val="FF0000"/>
                </a:solidFill>
              </a:rPr>
              <a:t>Maximise</a:t>
            </a:r>
            <a:r>
              <a:rPr lang="en-GB" sz="4800" dirty="0" smtClean="0"/>
              <a:t> Crop </a:t>
            </a:r>
            <a:r>
              <a:rPr lang="en-GB" sz="4800" dirty="0" smtClean="0">
                <a:solidFill>
                  <a:srgbClr val="FF0000"/>
                </a:solidFill>
              </a:rPr>
              <a:t>Yields</a:t>
            </a:r>
            <a:endParaRPr lang="en-GB" sz="48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1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1 - Preparing The Ground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9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Agronomist Will Sample The Soil</a:t>
            </a:r>
            <a:endParaRPr lang="en-GB" dirty="0"/>
          </a:p>
        </p:txBody>
      </p:sp>
      <p:pic>
        <p:nvPicPr>
          <p:cNvPr id="4098" name="Picture 2" descr="http://www.soilsampling.com/wp-content/uploads/2014/03/100_188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68" y="1324610"/>
            <a:ext cx="7217664" cy="54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7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Gives us Point 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991" y="855567"/>
            <a:ext cx="3052001" cy="58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Need to Interpolate That For The Full 50m X 50m Grid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3816" y="352933"/>
            <a:ext cx="10515600" cy="1325563"/>
          </a:xfrm>
        </p:spPr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3" y="1678496"/>
            <a:ext cx="1939882" cy="435133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52288" y="1846834"/>
            <a:ext cx="54864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Gary Short</a:t>
            </a:r>
          </a:p>
          <a:p>
            <a:r>
              <a:rPr lang="en-GB" dirty="0" smtClean="0"/>
              <a:t>Microsoft MVP C#</a:t>
            </a:r>
          </a:p>
          <a:p>
            <a:r>
              <a:rPr lang="en-GB" dirty="0" smtClean="0"/>
              <a:t>Freelance data scientist</a:t>
            </a:r>
          </a:p>
          <a:p>
            <a:r>
              <a:rPr lang="en-GB" dirty="0" smtClean="0"/>
              <a:t>Big Data / architect / engineer</a:t>
            </a:r>
          </a:p>
          <a:p>
            <a:r>
              <a:rPr lang="en-GB" dirty="0" err="1" smtClean="0"/>
              <a:t>HDInsight</a:t>
            </a:r>
            <a:r>
              <a:rPr lang="en-GB" dirty="0" smtClean="0"/>
              <a:t> / Hadoop / Pig / Hive</a:t>
            </a:r>
          </a:p>
          <a:p>
            <a:r>
              <a:rPr lang="en-GB" dirty="0" smtClean="0"/>
              <a:t>Predictive Analytics</a:t>
            </a:r>
          </a:p>
          <a:p>
            <a:r>
              <a:rPr lang="en-GB" dirty="0" smtClean="0"/>
              <a:t>Machine Vision</a:t>
            </a:r>
          </a:p>
          <a:p>
            <a:r>
              <a:rPr lang="en-GB" dirty="0" smtClean="0"/>
              <a:t>Computational Linguistics</a:t>
            </a:r>
          </a:p>
          <a:p>
            <a:r>
              <a:rPr lang="en-GB" dirty="0" smtClean="0"/>
              <a:t>gary@duncodin.it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garyshort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666323" y="6029834"/>
            <a:ext cx="192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 © @</a:t>
            </a:r>
            <a:r>
              <a:rPr lang="en-GB" sz="1400" dirty="0" err="1" smtClean="0"/>
              <a:t>Blackmarble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429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Talk About </a:t>
            </a:r>
            <a:r>
              <a:rPr lang="en-GB" dirty="0" err="1" smtClean="0"/>
              <a:t>Kriging</a:t>
            </a:r>
            <a:r>
              <a:rPr lang="en-GB" dirty="0" smtClean="0"/>
              <a:t> Here…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Yeah, but don’t scare the punters. –Ed.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thumb/1/15/Example_krig.png/300px-Example_kr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93" y="1149514"/>
            <a:ext cx="6512814" cy="45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2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Allows us to Create </a:t>
            </a:r>
            <a:r>
              <a:rPr lang="en-GB" dirty="0" err="1" smtClean="0"/>
              <a:t>Shapefiles</a:t>
            </a:r>
            <a:endParaRPr lang="en-GB" dirty="0"/>
          </a:p>
        </p:txBody>
      </p:sp>
      <p:pic>
        <p:nvPicPr>
          <p:cNvPr id="5122" name="Picture 2" descr="http://www.soilessentials.com/Image/pH_Maps4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2292"/>
            <a:ext cx="5181600" cy="371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soilessentials.com/Image/essentials_map_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27044"/>
            <a:ext cx="5181600" cy="394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Rate Lime Map</a:t>
            </a:r>
            <a:endParaRPr lang="en-GB" dirty="0"/>
          </a:p>
        </p:txBody>
      </p:sp>
      <p:pic>
        <p:nvPicPr>
          <p:cNvPr id="6146" name="Picture 2" descr="http://www.precisionagriculture.com.au/site_images/vrt-lime-map-mocku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22" y="365125"/>
            <a:ext cx="3870150" cy="63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 GPS That Accurate?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7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2.bp.blogspot.com/-gSkycGcpWkk/UapMIgQuWhI/AAAAAAAAGl0/wYFRBzuoibw/s1600/grumpy-cat-saying-no%20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64" y="1045314"/>
            <a:ext cx="7391273" cy="47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Wait…</a:t>
            </a:r>
            <a:endParaRPr lang="en-GB" dirty="0"/>
          </a:p>
        </p:txBody>
      </p:sp>
      <p:pic>
        <p:nvPicPr>
          <p:cNvPr id="8194" name="Picture 2" descr="http://jatticus.files.wordpress.com/2013/03/day-1-oi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258219"/>
            <a:ext cx="61912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Time Kinematic (RTK)</a:t>
            </a:r>
            <a:endParaRPr lang="en-GB" dirty="0"/>
          </a:p>
        </p:txBody>
      </p:sp>
      <p:pic>
        <p:nvPicPr>
          <p:cNvPr id="9218" name="Picture 2" descr="http://www.caseih.com/en_us/AFS/PublishingImages/Accuracy/rtk2_265x22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440" y="1537591"/>
            <a:ext cx="5913119" cy="50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Step 2 – Monitoring Growth Phase</a:t>
            </a:r>
            <a:endParaRPr lang="en-GB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is Done by Machine Vision</a:t>
            </a:r>
            <a:endParaRPr lang="en-GB" dirty="0"/>
          </a:p>
        </p:txBody>
      </p:sp>
      <p:pic>
        <p:nvPicPr>
          <p:cNvPr id="10242" name="Picture 2" descr="https://www.illuminationtech.com/images/MachineVis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56" y="1538510"/>
            <a:ext cx="5047488" cy="50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Disaster? What Disaster?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3941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Satellite For NDVI</a:t>
            </a:r>
            <a:endParaRPr lang="en-GB" dirty="0"/>
          </a:p>
        </p:txBody>
      </p:sp>
      <p:pic>
        <p:nvPicPr>
          <p:cNvPr id="11266" name="Picture 2" descr="http://landsat.gsfc.nasa.gov/wp-content/uploads/2012/12/landsat7_orbit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80" y="1825625"/>
            <a:ext cx="51622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NDVI?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Normalized Difference Vegetation Index</a:t>
            </a:r>
          </a:p>
          <a:p>
            <a:r>
              <a:rPr lang="en-GB" dirty="0" smtClean="0"/>
              <a:t>Plants strongly absorb visible light (0.4 – 0.7 um) (Green)</a:t>
            </a:r>
          </a:p>
          <a:p>
            <a:r>
              <a:rPr lang="en-GB" dirty="0" smtClean="0"/>
              <a:t>Plants strongly reflect light (0.7 – 1.1 um) (NIR)</a:t>
            </a:r>
          </a:p>
          <a:p>
            <a:r>
              <a:rPr lang="en-GB" dirty="0" smtClean="0"/>
              <a:t>NDVI = (NIR – VIS) / (NIR + VIS)</a:t>
            </a:r>
          </a:p>
          <a:p>
            <a:r>
              <a:rPr lang="en-GB" dirty="0" smtClean="0"/>
              <a:t>Range -1.0 to 1.0</a:t>
            </a:r>
          </a:p>
          <a:p>
            <a:pPr lvl="1"/>
            <a:r>
              <a:rPr lang="en-GB" dirty="0" smtClean="0"/>
              <a:t>-1.0 no vegetation</a:t>
            </a:r>
          </a:p>
          <a:p>
            <a:pPr lvl="1"/>
            <a:r>
              <a:rPr lang="en-GB" dirty="0" smtClean="0"/>
              <a:t>1.0 strong vegetation.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1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46" y="1978152"/>
            <a:ext cx="9865708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2610" y="365124"/>
            <a:ext cx="4951034" cy="61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 Linear Regression - Demo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12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groups.csail.mit.edu/medg/hamish/medcomp3/img00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5623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UAV For Crop </a:t>
            </a:r>
            <a:r>
              <a:rPr lang="en-GB" dirty="0" smtClean="0"/>
              <a:t>Counting And Detection</a:t>
            </a:r>
            <a:endParaRPr lang="en-GB" dirty="0"/>
          </a:p>
        </p:txBody>
      </p:sp>
      <p:pic>
        <p:nvPicPr>
          <p:cNvPr id="1026" name="Picture 2" descr="http://www.tetracam.com/UAV%20Pa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54" y="1825625"/>
            <a:ext cx="59992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Crop </a:t>
            </a:r>
            <a:r>
              <a:rPr lang="en-GB" dirty="0" smtClean="0"/>
              <a:t>Counting </a:t>
            </a:r>
            <a:r>
              <a:rPr lang="en-GB" smtClean="0"/>
              <a:t>/ </a:t>
            </a:r>
            <a:br>
              <a:rPr lang="en-GB" smtClean="0"/>
            </a:br>
            <a:r>
              <a:rPr lang="en-GB" smtClean="0"/>
              <a:t>Weed Detection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3816" y="352933"/>
            <a:ext cx="10515600" cy="1325563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3" y="1678496"/>
            <a:ext cx="1939882" cy="435133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52288" y="1846834"/>
            <a:ext cx="5486400" cy="4351338"/>
          </a:xfrm>
        </p:spPr>
        <p:txBody>
          <a:bodyPr/>
          <a:lstStyle/>
          <a:p>
            <a:r>
              <a:rPr lang="en-GB" dirty="0" smtClean="0"/>
              <a:t>Gary Short</a:t>
            </a:r>
          </a:p>
          <a:p>
            <a:r>
              <a:rPr lang="en-GB" dirty="0" err="1" smtClean="0"/>
              <a:t>Duncodin</a:t>
            </a:r>
            <a:r>
              <a:rPr lang="en-GB" dirty="0" smtClean="0"/>
              <a:t> Limited</a:t>
            </a:r>
          </a:p>
          <a:p>
            <a:r>
              <a:rPr lang="en-GB" dirty="0" smtClean="0"/>
              <a:t>Freelance data scientist</a:t>
            </a:r>
          </a:p>
          <a:p>
            <a:r>
              <a:rPr lang="en-GB" dirty="0" smtClean="0"/>
              <a:t>Big Data architect / engineer</a:t>
            </a:r>
          </a:p>
          <a:p>
            <a:r>
              <a:rPr lang="en-GB" dirty="0" smtClean="0"/>
              <a:t>www.duncodin.it</a:t>
            </a:r>
          </a:p>
          <a:p>
            <a:r>
              <a:rPr lang="en-GB" dirty="0" smtClean="0"/>
              <a:t>gary@duncodin.it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garyshort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83756" y="6029834"/>
            <a:ext cx="192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 © @</a:t>
            </a:r>
            <a:r>
              <a:rPr lang="en-GB" sz="1400" dirty="0" err="1" smtClean="0"/>
              <a:t>Blackmarble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453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Are a *LOT* of People on Planet</a:t>
            </a:r>
            <a:endParaRPr lang="en-GB" dirty="0"/>
          </a:p>
        </p:txBody>
      </p:sp>
      <p:pic>
        <p:nvPicPr>
          <p:cNvPr id="1026" name="Picture 2" descr="http://runonpurpose.com/wp-content/uploads/2013/02/Crowd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63" y="1825625"/>
            <a:ext cx="6091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it’s Only Getting Worse</a:t>
            </a:r>
            <a:endParaRPr lang="en-GB" dirty="0"/>
          </a:p>
        </p:txBody>
      </p:sp>
      <p:pic>
        <p:nvPicPr>
          <p:cNvPr id="2050" name="Picture 2" descr="http://cdn.sheknows.com/articles/2011/12/Holiday_Gifts/newborn-baby-boy-sleepin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59" y="1496021"/>
            <a:ext cx="7632281" cy="50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7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/>
              <a:t>Is Population Growth Exponential?</a:t>
            </a:r>
            <a:endParaRPr lang="en-GB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4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United Nations Says No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162" y="2015331"/>
            <a:ext cx="19716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Then…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304" y="783209"/>
            <a:ext cx="4279391" cy="52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And…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20" y="1437286"/>
            <a:ext cx="6315455" cy="5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352</Words>
  <Application>Microsoft Office PowerPoint</Application>
  <PresentationFormat>Widescreen</PresentationFormat>
  <Paragraphs>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How Data Scientists Will  Save Humanity</vt:lpstr>
      <vt:lpstr>Introduction</vt:lpstr>
      <vt:lpstr>Disaster? What Disaster?</vt:lpstr>
      <vt:lpstr>There Are a *LOT* of People on Planet</vt:lpstr>
      <vt:lpstr>And it’s Only Getting Worse</vt:lpstr>
      <vt:lpstr>Is Population Growth Exponential?</vt:lpstr>
      <vt:lpstr>United Nations Says No</vt:lpstr>
      <vt:lpstr>But Then…</vt:lpstr>
      <vt:lpstr>And…</vt:lpstr>
      <vt:lpstr>Bottom Line is, There’s Lots of People, There’s Going to be More, And They’re All Going to Need Feeding.</vt:lpstr>
      <vt:lpstr>Not Only do They Need Fed, They Need Housed Too</vt:lpstr>
      <vt:lpstr>And That’s an Issue, because…</vt:lpstr>
      <vt:lpstr>PowerPoint Presentation</vt:lpstr>
      <vt:lpstr>So at a Time When we Most Need Farming Production, We’re Selling of Prime Farmland</vt:lpstr>
      <vt:lpstr>Clearly, we Need to Maximise Crop Yields</vt:lpstr>
      <vt:lpstr>Step 1 - Preparing The Ground</vt:lpstr>
      <vt:lpstr>An Agronomist Will Sample The Soil</vt:lpstr>
      <vt:lpstr>This Gives us Point Data</vt:lpstr>
      <vt:lpstr>We Need to Interpolate That For The Full 50m X 50m Grid</vt:lpstr>
      <vt:lpstr>Talk About Kriging Here…</vt:lpstr>
      <vt:lpstr>PowerPoint Presentation</vt:lpstr>
      <vt:lpstr>This Allows us to Create Shapefiles</vt:lpstr>
      <vt:lpstr>Variable Rate Lime Map</vt:lpstr>
      <vt:lpstr>Is GPS That Accurate?</vt:lpstr>
      <vt:lpstr>PowerPoint Presentation</vt:lpstr>
      <vt:lpstr>But Wait…</vt:lpstr>
      <vt:lpstr>Real Time Kinematic (RTK)</vt:lpstr>
      <vt:lpstr>Step 2 – Monitoring Growth Phase</vt:lpstr>
      <vt:lpstr>This is Done by Machine Vision</vt:lpstr>
      <vt:lpstr>Satellite For NDVI</vt:lpstr>
      <vt:lpstr>What’s NDVI?</vt:lpstr>
      <vt:lpstr>Calculation</vt:lpstr>
      <vt:lpstr>Regression</vt:lpstr>
      <vt:lpstr>Log Linear Regression - Demo</vt:lpstr>
      <vt:lpstr>Prediction</vt:lpstr>
      <vt:lpstr>UAV For Crop Counting And Detection</vt:lpstr>
      <vt:lpstr>Demo – Crop Counting /  Weed Detection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Heterogeneous Data Stores</dc:title>
  <dc:creator>Gary Short</dc:creator>
  <cp:lastModifiedBy>Gary Short</cp:lastModifiedBy>
  <cp:revision>124</cp:revision>
  <dcterms:created xsi:type="dcterms:W3CDTF">2014-10-15T11:25:25Z</dcterms:created>
  <dcterms:modified xsi:type="dcterms:W3CDTF">2015-01-08T13:57:56Z</dcterms:modified>
</cp:coreProperties>
</file>